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6" r:id="rId1"/>
  </p:sldMasterIdLst>
  <p:notesMasterIdLst>
    <p:notesMasterId r:id="rId33"/>
  </p:notesMasterIdLst>
  <p:sldIdLst>
    <p:sldId id="256" r:id="rId2"/>
    <p:sldId id="260" r:id="rId3"/>
    <p:sldId id="298" r:id="rId4"/>
    <p:sldId id="294" r:id="rId5"/>
    <p:sldId id="296" r:id="rId6"/>
    <p:sldId id="299" r:id="rId7"/>
    <p:sldId id="300" r:id="rId8"/>
    <p:sldId id="310" r:id="rId9"/>
    <p:sldId id="314" r:id="rId10"/>
    <p:sldId id="315" r:id="rId11"/>
    <p:sldId id="317" r:id="rId12"/>
    <p:sldId id="309" r:id="rId13"/>
    <p:sldId id="316" r:id="rId14"/>
    <p:sldId id="318" r:id="rId15"/>
    <p:sldId id="303" r:id="rId16"/>
    <p:sldId id="319" r:id="rId17"/>
    <p:sldId id="302" r:id="rId18"/>
    <p:sldId id="304" r:id="rId19"/>
    <p:sldId id="311" r:id="rId20"/>
    <p:sldId id="312" r:id="rId21"/>
    <p:sldId id="313" r:id="rId22"/>
    <p:sldId id="295" r:id="rId23"/>
    <p:sldId id="320" r:id="rId24"/>
    <p:sldId id="305" r:id="rId25"/>
    <p:sldId id="306" r:id="rId26"/>
    <p:sldId id="307" r:id="rId27"/>
    <p:sldId id="308" r:id="rId28"/>
    <p:sldId id="292" r:id="rId29"/>
    <p:sldId id="293" r:id="rId30"/>
    <p:sldId id="297" r:id="rId31"/>
    <p:sldId id="267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9" autoAdjust="0"/>
    <p:restoredTop sz="95494" autoAdjust="0"/>
  </p:normalViewPr>
  <p:slideViewPr>
    <p:cSldViewPr>
      <p:cViewPr varScale="1">
        <p:scale>
          <a:sx n="91" d="100"/>
          <a:sy n="91" d="100"/>
        </p:scale>
        <p:origin x="14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64DA74-E112-4629-84E7-0DB2999B679A}" type="datetimeFigureOut">
              <a:rPr lang="zh-CN" altLang="en-US" smtClean="0"/>
              <a:t>2016/8/30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5CD5-CFC4-4326-B3BE-4F9F59A672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52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45CD5-CFC4-4326-B3BE-4F9F59A672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637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软件研发过程中，与设计相关的有：</a:t>
            </a:r>
            <a:endParaRPr lang="en-US" altLang="zh-CN" dirty="0" smtClean="0"/>
          </a:p>
          <a:p>
            <a:r>
              <a:rPr lang="zh-CN" altLang="en-US" sz="1600" dirty="0" smtClean="0"/>
              <a:t>工作要点</a:t>
            </a:r>
            <a:endParaRPr lang="en-US" altLang="zh-CN" sz="1600" dirty="0" smtClean="0"/>
          </a:p>
          <a:p>
            <a:r>
              <a:rPr lang="zh-CN" altLang="en-US" sz="1600" dirty="0" smtClean="0"/>
              <a:t>工作方法</a:t>
            </a:r>
            <a:endParaRPr lang="en-US" altLang="zh-CN" sz="1600" dirty="0" smtClean="0"/>
          </a:p>
          <a:p>
            <a:r>
              <a:rPr lang="zh-CN" altLang="en-US" sz="1600" dirty="0" smtClean="0"/>
              <a:t>过程、人员角色、关系</a:t>
            </a:r>
            <a:endParaRPr lang="en-US" altLang="zh-CN" sz="1600" dirty="0" smtClean="0"/>
          </a:p>
          <a:p>
            <a:r>
              <a:rPr lang="zh-CN" altLang="en-US" sz="1600" dirty="0" smtClean="0"/>
              <a:t>架构师职业</a:t>
            </a:r>
            <a:endParaRPr lang="en-US" altLang="zh-CN" sz="1600" dirty="0" smtClean="0"/>
          </a:p>
          <a:p>
            <a:r>
              <a:rPr lang="zh-CN" altLang="en-US" sz="1600" dirty="0" smtClean="0"/>
              <a:t>训练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45CD5-CFC4-4326-B3BE-4F9F59A672E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75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 smtClean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87351"/>
            <a:ext cx="2833200" cy="216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 smtClean="0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name,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4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ja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400"/>
            <a:ext cx="2880000" cy="910101"/>
          </a:xfrm>
        </p:spPr>
        <p:txBody>
          <a:bodyPr>
            <a:noAutofit/>
          </a:bodyPr>
          <a:lstStyle>
            <a:lvl1pPr>
              <a:defRPr sz="5000" baseline="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5384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smtClean="0"/>
              <a:t>Type section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5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63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6528824"/>
            <a:ext cx="468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6" y="1656196"/>
            <a:ext cx="8353233" cy="451124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011554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272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6" y="1833032"/>
            <a:ext cx="8353233" cy="433440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3061923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660524"/>
            <a:ext cx="4097192" cy="45069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660524"/>
            <a:ext cx="4096800" cy="450691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10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828800"/>
            <a:ext cx="4097192" cy="43386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828800"/>
            <a:ext cx="4096800" cy="43386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89013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4326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4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00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43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993871"/>
            <a:ext cx="8361362" cy="684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13300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21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1"/>
            <a:ext cx="7460544" cy="4795200"/>
            <a:chOff x="856145" y="813567"/>
            <a:chExt cx="7460544" cy="3595304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rgbClr val="A4D16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419"/>
              <a:ext cx="185933" cy="140452"/>
            </a:xfrm>
            <a:prstGeom prst="ellipse">
              <a:avLst/>
            </a:pr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tx2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 smtClean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3046666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dark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Ryhmä 1"/>
          <p:cNvGrpSpPr/>
          <p:nvPr userDrawn="1"/>
        </p:nvGrpSpPr>
        <p:grpSpPr>
          <a:xfrm>
            <a:off x="856145" y="1089792"/>
            <a:ext cx="7460544" cy="4764638"/>
            <a:chOff x="856145" y="813567"/>
            <a:chExt cx="7460544" cy="3596279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2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6391864" y="4268550"/>
              <a:ext cx="185933" cy="14129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accent2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 smtClean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2831431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te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 smtClean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 smtClean="0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Speaker name, title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6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sk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Ryhmä 1"/>
          <p:cNvGrpSpPr/>
          <p:nvPr userDrawn="1"/>
        </p:nvGrpSpPr>
        <p:grpSpPr>
          <a:xfrm>
            <a:off x="856145" y="1084757"/>
            <a:ext cx="7460544" cy="4793660"/>
            <a:chOff x="856145" y="813567"/>
            <a:chExt cx="7460544" cy="359524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856145" y="813567"/>
              <a:ext cx="7460544" cy="3526379"/>
            </a:xfrm>
            <a:custGeom>
              <a:avLst/>
              <a:gdLst>
                <a:gd name="T0" fmla="*/ 16977 w 20595"/>
                <a:gd name="T1" fmla="*/ 8588 h 9733"/>
                <a:gd name="T2" fmla="*/ 20195 w 20595"/>
                <a:gd name="T3" fmla="*/ 8588 h 9733"/>
                <a:gd name="T4" fmla="*/ 20595 w 20595"/>
                <a:gd name="T5" fmla="*/ 8180 h 9733"/>
                <a:gd name="T6" fmla="*/ 20595 w 20595"/>
                <a:gd name="T7" fmla="*/ 408 h 9733"/>
                <a:gd name="T8" fmla="*/ 20195 w 20595"/>
                <a:gd name="T9" fmla="*/ 0 h 9733"/>
                <a:gd name="T10" fmla="*/ 401 w 20595"/>
                <a:gd name="T11" fmla="*/ 0 h 9733"/>
                <a:gd name="T12" fmla="*/ 0 w 20595"/>
                <a:gd name="T13" fmla="*/ 408 h 9733"/>
                <a:gd name="T14" fmla="*/ 0 w 20595"/>
                <a:gd name="T15" fmla="*/ 8180 h 9733"/>
                <a:gd name="T16" fmla="*/ 401 w 20595"/>
                <a:gd name="T17" fmla="*/ 8588 h 9733"/>
                <a:gd name="T18" fmla="*/ 14425 w 20595"/>
                <a:gd name="T19" fmla="*/ 8588 h 9733"/>
                <a:gd name="T20" fmla="*/ 15538 w 20595"/>
                <a:gd name="T21" fmla="*/ 9733 h 9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595" h="9733">
                  <a:moveTo>
                    <a:pt x="16977" y="8588"/>
                  </a:moveTo>
                  <a:lnTo>
                    <a:pt x="20195" y="8588"/>
                  </a:lnTo>
                  <a:cubicBezTo>
                    <a:pt x="20195" y="8588"/>
                    <a:pt x="20595" y="8588"/>
                    <a:pt x="20595" y="8180"/>
                  </a:cubicBezTo>
                  <a:lnTo>
                    <a:pt x="20595" y="408"/>
                  </a:lnTo>
                  <a:cubicBezTo>
                    <a:pt x="20595" y="408"/>
                    <a:pt x="20595" y="0"/>
                    <a:pt x="20195" y="0"/>
                  </a:cubicBezTo>
                  <a:lnTo>
                    <a:pt x="401" y="0"/>
                  </a:lnTo>
                  <a:cubicBezTo>
                    <a:pt x="401" y="0"/>
                    <a:pt x="0" y="0"/>
                    <a:pt x="0" y="408"/>
                  </a:cubicBezTo>
                  <a:lnTo>
                    <a:pt x="0" y="8180"/>
                  </a:lnTo>
                  <a:cubicBezTo>
                    <a:pt x="0" y="8180"/>
                    <a:pt x="0" y="8588"/>
                    <a:pt x="401" y="8588"/>
                  </a:cubicBezTo>
                  <a:lnTo>
                    <a:pt x="14425" y="8588"/>
                  </a:lnTo>
                  <a:lnTo>
                    <a:pt x="15538" y="9733"/>
                  </a:lnTo>
                </a:path>
              </a:pathLst>
            </a:custGeom>
            <a:noFill/>
            <a:ln w="187325" cap="rnd">
              <a:solidFill>
                <a:schemeClr val="accent3">
                  <a:alpha val="7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6391864" y="4268413"/>
              <a:ext cx="185933" cy="140400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i-FI"/>
            </a:p>
          </p:txBody>
        </p:sp>
      </p:grpSp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71600" y="1219201"/>
            <a:ext cx="7219254" cy="38857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accent3"/>
                </a:solidFill>
              </a:defRPr>
            </a:lvl1pPr>
            <a:lvl2pPr marL="88900" indent="0">
              <a:buFontTx/>
              <a:buNone/>
              <a:defRPr sz="3600"/>
            </a:lvl2pPr>
            <a:lvl3pPr marL="268287" indent="0">
              <a:buFontTx/>
              <a:buNone/>
              <a:defRPr sz="3600"/>
            </a:lvl3pPr>
            <a:lvl4pPr marL="447675" indent="0">
              <a:buFontTx/>
              <a:buNone/>
              <a:defRPr sz="3600"/>
            </a:lvl4pPr>
            <a:lvl5pPr marL="627062" indent="0">
              <a:buFontTx/>
              <a:buNone/>
              <a:defRPr sz="3600"/>
            </a:lvl5pPr>
          </a:lstStyle>
          <a:p>
            <a:pPr lvl="0"/>
            <a:r>
              <a:rPr lang="fi-FI" dirty="0" smtClean="0"/>
              <a:t>Type quote</a:t>
            </a:r>
          </a:p>
        </p:txBody>
      </p:sp>
    </p:spTree>
    <p:extLst>
      <p:ext uri="{BB962C8B-B14F-4D97-AF65-F5344CB8AC3E}">
        <p14:creationId xmlns:p14="http://schemas.microsoft.com/office/powerpoint/2010/main" val="132743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655764"/>
            <a:ext cx="4068000" cy="4511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655764"/>
            <a:ext cx="4052750" cy="45116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 smtClean="0"/>
              <a:t>Click icon to add picture</a:t>
            </a:r>
            <a:br>
              <a:rPr lang="fi-FI" dirty="0" smtClean="0"/>
            </a:br>
            <a:r>
              <a:rPr lang="fi-FI" dirty="0" smtClean="0"/>
              <a:t/>
            </a:r>
            <a:br>
              <a:rPr lang="fi-FI" dirty="0" smtClean="0"/>
            </a:br>
            <a:r>
              <a:rPr lang="en-US" cap="none" baseline="0" dirty="0" smtClean="0"/>
              <a:t>Go to the speaker notes of this slide for instructions on how to add pictures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839492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-2" y="0"/>
            <a:ext cx="914400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000" y="2886674"/>
            <a:ext cx="4716000" cy="10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21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640" y="5652830"/>
            <a:ext cx="8602720" cy="42611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640" y="6078945"/>
            <a:ext cx="8602720" cy="541330"/>
          </a:xfrm>
        </p:spPr>
        <p:txBody>
          <a:bodyPr>
            <a:normAutofit/>
          </a:bodyPr>
          <a:lstStyle>
            <a:lvl1pPr marL="0" indent="0" algn="l">
              <a:buNone/>
              <a:defRPr sz="1400" b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5257800"/>
            <a:ext cx="8839200" cy="1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18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ja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3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 smtClean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 smtClean="0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1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eometr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2414" cy="685800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 smtClean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 smtClean="0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name,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45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409701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376662"/>
            <a:ext cx="6012000" cy="17160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bg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 smtClean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5796876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i-FI" dirty="0" err="1" smtClean="0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5557309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Speaker name,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4639" y="5374990"/>
            <a:ext cx="297398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86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icture dark tex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6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tx1"/>
                </a:solidFill>
              </a:defRPr>
            </a:lvl1pPr>
          </a:lstStyle>
          <a:p>
            <a:r>
              <a:rPr lang="fi-FI" dirty="0" smtClean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8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 smtClean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 smtClean="0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2738177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08256"/>
            <a:ext cx="9144000" cy="1234440"/>
          </a:xfrm>
          <a:prstGeom prst="rect">
            <a:avLst/>
          </a:prstGeom>
        </p:spPr>
      </p:pic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676276"/>
            <a:ext cx="6012000" cy="1833019"/>
          </a:xfrm>
        </p:spPr>
        <p:txBody>
          <a:bodyPr anchor="b" anchorCtr="0">
            <a:noAutofit/>
          </a:bodyPr>
          <a:lstStyle>
            <a:lvl1pPr>
              <a:defRPr sz="5000" spc="-100" baseline="0">
                <a:solidFill>
                  <a:schemeClr val="tx1"/>
                </a:solidFill>
              </a:defRPr>
            </a:lvl1pPr>
          </a:lstStyle>
          <a:p>
            <a:r>
              <a:rPr lang="fi-FI" dirty="0" smtClean="0"/>
              <a:t>Presentation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2643238"/>
            <a:ext cx="6012000" cy="107627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 b="0">
                <a:solidFill>
                  <a:schemeClr val="tx1"/>
                </a:solidFill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fi-FI" dirty="0" smtClean="0"/>
              <a:t>Presentation subtitle</a:t>
            </a:r>
          </a:p>
        </p:txBody>
      </p:sp>
      <p:sp>
        <p:nvSpPr>
          <p:cNvPr id="21" name="Tekstin paikkamerkki 6"/>
          <p:cNvSpPr>
            <a:spLocks noGrp="1"/>
          </p:cNvSpPr>
          <p:nvPr>
            <p:ph type="body" sz="quarter" idx="14" hasCustomPrompt="1"/>
          </p:nvPr>
        </p:nvSpPr>
        <p:spPr>
          <a:xfrm>
            <a:off x="381600" y="4345851"/>
            <a:ext cx="2833200" cy="216000"/>
          </a:xfrm>
        </p:spPr>
        <p:txBody>
          <a:bodyPr/>
          <a:lstStyle>
            <a:lvl1pPr marL="0" indent="0">
              <a:buFontTx/>
              <a:buNone/>
              <a:defRPr sz="13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fi-FI" dirty="0" err="1" smtClean="0"/>
              <a:t>Date</a:t>
            </a:r>
            <a:endParaRPr lang="fi-FI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82588" y="4106284"/>
            <a:ext cx="4320000" cy="216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Speaker name, title</a:t>
            </a:r>
          </a:p>
        </p:txBody>
      </p:sp>
    </p:spTree>
    <p:extLst>
      <p:ext uri="{BB962C8B-B14F-4D97-AF65-F5344CB8AC3E}">
        <p14:creationId xmlns:p14="http://schemas.microsoft.com/office/powerpoint/2010/main" val="1296273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7" y="1585381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smtClean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5215" y="-1587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1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2588" y="550399"/>
            <a:ext cx="2880000" cy="912000"/>
          </a:xfrm>
        </p:spPr>
        <p:txBody>
          <a:bodyPr>
            <a:noAutofit/>
          </a:bodyPr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fi-FI" dirty="0" smtClean="0"/>
              <a:t>Section 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2588" y="1580575"/>
            <a:ext cx="2880000" cy="2976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smtClean="0"/>
              <a:t>Type section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0"/>
            <a:ext cx="5868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6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750000"/>
            <a:ext cx="9144000" cy="10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en-US" sz="1600" b="1" dirty="0" err="1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511079"/>
            <a:ext cx="8361170" cy="10435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6528824"/>
            <a:ext cx="4680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660526"/>
            <a:ext cx="8350154" cy="45069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smtClean="0"/>
              <a:t>Click to edit Master text styles</a:t>
            </a:r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04" y="6404902"/>
            <a:ext cx="61379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9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ware.org/systemtap/" TargetMode="External"/><Relationship Id="rId7" Type="http://schemas.openxmlformats.org/officeDocument/2006/relationships/image" Target="../media/image44.jpeg"/><Relationship Id="rId2" Type="http://schemas.openxmlformats.org/officeDocument/2006/relationships/hyperlink" Target="http://www.brendangregg.com/flamegraphs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jpeg"/><Relationship Id="rId5" Type="http://schemas.openxmlformats.org/officeDocument/2006/relationships/hyperlink" Target="https://github.com/brendangregg/systemtap-lwtools" TargetMode="External"/><Relationship Id="rId4" Type="http://schemas.openxmlformats.org/officeDocument/2006/relationships/hyperlink" Target="https://github.com/openresty/nginx-systemtap-toolkit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 smtClean="0"/>
              <a:t>软件二进制动态追踪</a:t>
            </a:r>
            <a:r>
              <a:rPr lang="zh-CN" altLang="en-US" sz="3200" dirty="0"/>
              <a:t>技术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body" sz="quarter" idx="13"/>
          </p:nvPr>
        </p:nvSpPr>
        <p:spPr>
          <a:xfrm>
            <a:off x="382588" y="2643238"/>
            <a:ext cx="8221860" cy="1076276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 smtClean="0"/>
              <a:t>原理、方法</a:t>
            </a:r>
            <a:r>
              <a:rPr lang="zh-CN" altLang="en-US" dirty="0"/>
              <a:t>、</a:t>
            </a:r>
            <a:r>
              <a:rPr lang="zh-CN" altLang="en-US" dirty="0" smtClean="0"/>
              <a:t>工具、效果展示</a:t>
            </a:r>
            <a:endParaRPr lang="en-US" altLang="zh-CN" dirty="0" smtClean="0"/>
          </a:p>
          <a:p>
            <a:pPr algn="r"/>
            <a:r>
              <a:rPr lang="zh-CN" altLang="en-US" dirty="0" smtClean="0"/>
              <a:t>面向开发、测试、现场维护人员</a:t>
            </a:r>
            <a:endParaRPr lang="en-US" altLang="zh-CN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2016-08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夏之春</a:t>
            </a:r>
            <a:r>
              <a:rPr lang="en-US" altLang="zh-CN" dirty="0"/>
              <a:t>	</a:t>
            </a:r>
            <a:r>
              <a:rPr lang="zh-CN" altLang="en-US" dirty="0" smtClean="0"/>
              <a:t>产品技术</a:t>
            </a:r>
            <a:r>
              <a:rPr lang="zh-CN" altLang="en-US" dirty="0"/>
              <a:t>架构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80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性能工具</a:t>
            </a:r>
            <a:endParaRPr lang="zh-CN" altLang="en-US" sz="2800" dirty="0"/>
          </a:p>
        </p:txBody>
      </p:sp>
      <p:pic>
        <p:nvPicPr>
          <p:cNvPr id="5122" name="Picture 2" descr="http://www.brendangregg.com/Perf/linux_observability_too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7"/>
            <a:ext cx="9144000" cy="640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56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推荐之</a:t>
            </a:r>
            <a:r>
              <a:rPr lang="en-US" altLang="zh-CN" dirty="0" smtClean="0"/>
              <a:t>perf</a:t>
            </a:r>
            <a:endParaRPr lang="zh-CN" altLang="en-US" sz="2800" dirty="0"/>
          </a:p>
        </p:txBody>
      </p:sp>
      <p:sp>
        <p:nvSpPr>
          <p:cNvPr id="6" name="TextBox 2"/>
          <p:cNvSpPr txBox="1"/>
          <p:nvPr/>
        </p:nvSpPr>
        <p:spPr>
          <a:xfrm>
            <a:off x="566729" y="126876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关注</a:t>
            </a:r>
            <a:r>
              <a:rPr lang="zh-CN" altLang="en-US" dirty="0" smtClean="0"/>
              <a:t>项</a:t>
            </a:r>
            <a:r>
              <a:rPr lang="zh-CN" altLang="en-US" dirty="0"/>
              <a:t>全面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测试宏观性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数据的客观度，准确度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904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推荐之</a:t>
            </a:r>
            <a:r>
              <a:rPr lang="en-US" altLang="zh-CN" dirty="0" smtClean="0"/>
              <a:t>perf</a:t>
            </a:r>
            <a:endParaRPr lang="zh-CN" altLang="en-US" sz="2800" dirty="0"/>
          </a:p>
        </p:txBody>
      </p:sp>
      <p:sp>
        <p:nvSpPr>
          <p:cNvPr id="6" name="TextBox 2"/>
          <p:cNvSpPr txBox="1"/>
          <p:nvPr/>
        </p:nvSpPr>
        <p:spPr>
          <a:xfrm>
            <a:off x="566729" y="126876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关注</a:t>
            </a:r>
            <a:r>
              <a:rPr lang="zh-CN" altLang="en-US" dirty="0" smtClean="0"/>
              <a:t>项</a:t>
            </a:r>
            <a:r>
              <a:rPr lang="zh-CN" altLang="en-US" dirty="0"/>
              <a:t>全面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测试宏观性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数据的客观度，准确度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6146" name="Picture 2" descr="http://www.brendangregg.com/Perf/linux_benchmarking_too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40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9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推荐之</a:t>
            </a:r>
            <a:r>
              <a:rPr lang="en-US" altLang="zh-CN" dirty="0" smtClean="0"/>
              <a:t>perf</a:t>
            </a:r>
            <a:endParaRPr lang="zh-CN" altLang="en-US" sz="2800" dirty="0"/>
          </a:p>
        </p:txBody>
      </p:sp>
      <p:pic>
        <p:nvPicPr>
          <p:cNvPr id="7170" name="Picture 2" descr="http://www.brendangregg.com/Perf/linux_tuning_too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" y="2385"/>
            <a:ext cx="9138669" cy="639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5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推荐之</a:t>
            </a:r>
            <a:r>
              <a:rPr lang="en-US" altLang="zh-CN" dirty="0" smtClean="0"/>
              <a:t>perf</a:t>
            </a:r>
            <a:endParaRPr lang="zh-CN" altLang="en-US" sz="2800" dirty="0"/>
          </a:p>
        </p:txBody>
      </p:sp>
      <p:pic>
        <p:nvPicPr>
          <p:cNvPr id="8194" name="Picture 2" descr="http://www.brendangregg.com/Perf/perf-tools_20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</a:t>
            </a:r>
            <a:r>
              <a:rPr lang="zh-CN" altLang="en-US" dirty="0"/>
              <a:t>推荐之</a:t>
            </a:r>
            <a:r>
              <a:rPr lang="en-US" altLang="zh-CN" dirty="0" err="1" smtClean="0"/>
              <a:t>flamegraph</a:t>
            </a:r>
            <a:r>
              <a:rPr lang="zh-CN" altLang="en-US" dirty="0" smtClean="0"/>
              <a:t>（数据视图工具）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6729" y="1268760"/>
            <a:ext cx="2925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Perl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SVG</a:t>
            </a:r>
            <a:r>
              <a:rPr lang="zh-CN" altLang="en-US" dirty="0" smtClean="0"/>
              <a:t>格式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数据视图法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分析方法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浏览器</a:t>
            </a:r>
            <a:endParaRPr lang="en-US" altLang="zh-CN" dirty="0" smtClean="0"/>
          </a:p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9218" name="Picture 2" descr="http://www.brendangregg.com/FlameGraphs/cpu-mysql-crop-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68759"/>
            <a:ext cx="3888431" cy="395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1" y="3933056"/>
            <a:ext cx="5069935" cy="20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</a:t>
            </a:r>
            <a:r>
              <a:rPr lang="zh-CN" altLang="en-US" dirty="0"/>
              <a:t>推荐之</a:t>
            </a:r>
            <a:r>
              <a:rPr lang="en-US" altLang="zh-CN" dirty="0" err="1" smtClean="0"/>
              <a:t>flamegraph</a:t>
            </a:r>
            <a:r>
              <a:rPr lang="zh-CN" altLang="en-US" dirty="0" smtClean="0"/>
              <a:t>（数据视图工具）</a:t>
            </a:r>
            <a:endParaRPr lang="zh-CN" altLang="en-US" sz="2800" dirty="0"/>
          </a:p>
        </p:txBody>
      </p:sp>
      <p:pic>
        <p:nvPicPr>
          <p:cNvPr id="10244" name="Picture 4" descr="http://www.brendangregg.com/FlameGraphs/faultpages-mysqld-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933056"/>
            <a:ext cx="47625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brendangregg.com/FlameGraphs/memorytracing_1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7"/>
            <a:ext cx="576064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59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</a:t>
            </a:r>
            <a:r>
              <a:rPr lang="zh-CN" altLang="en-US" dirty="0"/>
              <a:t>推荐之</a:t>
            </a:r>
            <a:r>
              <a:rPr lang="en-US" altLang="zh-CN" dirty="0" err="1" smtClean="0"/>
              <a:t>systemtap</a:t>
            </a:r>
            <a:endParaRPr lang="zh-CN" altLang="en-US" sz="2800" dirty="0"/>
          </a:p>
        </p:txBody>
      </p:sp>
      <p:pic>
        <p:nvPicPr>
          <p:cNvPr id="4098" name="Picture 2" descr="SystemTap 流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3" y="1555079"/>
            <a:ext cx="341947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从 kernel/user-space 角度了解 SystemTap 流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73" y="1555079"/>
            <a:ext cx="41338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19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</a:t>
            </a:r>
            <a:r>
              <a:rPr lang="zh-CN" altLang="en-US" dirty="0"/>
              <a:t>推荐之</a:t>
            </a:r>
            <a:r>
              <a:rPr lang="en-US" altLang="zh-CN" dirty="0" err="1" smtClean="0"/>
              <a:t>systemtap</a:t>
            </a:r>
            <a:endParaRPr lang="zh-CN" altLang="en-US" sz="2800" dirty="0"/>
          </a:p>
        </p:txBody>
      </p:sp>
      <p:sp>
        <p:nvSpPr>
          <p:cNvPr id="5" name="TextBox 2"/>
          <p:cNvSpPr txBox="1"/>
          <p:nvPr/>
        </p:nvSpPr>
        <p:spPr>
          <a:xfrm>
            <a:off x="382588" y="1268760"/>
            <a:ext cx="2605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渊源和现状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安装配置</a:t>
            </a:r>
            <a:r>
              <a:rPr lang="en-US" altLang="zh-CN" dirty="0" err="1" smtClean="0"/>
              <a:t>systemtap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安装</a:t>
            </a:r>
            <a:r>
              <a:rPr lang="en-US" altLang="zh-CN" dirty="0" err="1" smtClean="0"/>
              <a:t>debuginfo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编写</a:t>
            </a:r>
            <a:r>
              <a:rPr lang="en-US" altLang="zh-CN" dirty="0" err="1" smtClean="0"/>
              <a:t>stp</a:t>
            </a:r>
            <a:r>
              <a:rPr lang="zh-CN" altLang="en-US" dirty="0" smtClean="0"/>
              <a:t>脚本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运行</a:t>
            </a:r>
            <a:r>
              <a:rPr lang="en-US" altLang="zh-CN" dirty="0" err="1" smtClean="0"/>
              <a:t>stp</a:t>
            </a:r>
            <a:r>
              <a:rPr lang="zh-CN" altLang="en-US" dirty="0" smtClean="0"/>
              <a:t>，收集分析结果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3074" name="Picture 2" descr="systemtap_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977" y="1268760"/>
            <a:ext cx="6154018" cy="495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7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systemtap</a:t>
            </a:r>
            <a:r>
              <a:rPr lang="zh-CN" altLang="en-US" dirty="0" smtClean="0"/>
              <a:t>安装</a:t>
            </a:r>
            <a:endParaRPr lang="zh-CN" altLang="en-US" sz="2800" dirty="0"/>
          </a:p>
        </p:txBody>
      </p:sp>
      <p:sp>
        <p:nvSpPr>
          <p:cNvPr id="5" name="TextBox 2"/>
          <p:cNvSpPr txBox="1"/>
          <p:nvPr/>
        </p:nvSpPr>
        <p:spPr>
          <a:xfrm>
            <a:off x="566729" y="126876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54" y="1563796"/>
            <a:ext cx="6172200" cy="1733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54" y="3961162"/>
            <a:ext cx="7515225" cy="1733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9218" y="1172032"/>
            <a:ext cx="1858141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zh-CN" altLang="en-US" sz="1600" dirty="0" smtClean="0"/>
              <a:t>基本安装包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454" y="3537703"/>
            <a:ext cx="1858141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zh-CN" sz="1600" dirty="0" err="1"/>
              <a:t>s</a:t>
            </a:r>
            <a:r>
              <a:rPr lang="en-US" altLang="zh-CN" sz="1600" dirty="0" err="1" smtClean="0"/>
              <a:t>tap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的</a:t>
            </a:r>
            <a:r>
              <a:rPr lang="en-US" altLang="zh-CN" sz="1600" dirty="0"/>
              <a:t>H</a:t>
            </a:r>
            <a:r>
              <a:rPr lang="en-US" altLang="zh-CN" sz="1600" dirty="0" smtClean="0"/>
              <a:t>elloWorld</a:t>
            </a:r>
            <a:endParaRPr lang="zh-CN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04269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899592" y="1196752"/>
            <a:ext cx="7128792" cy="5040536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0" dirty="0" smtClean="0"/>
              <a:t>原理</a:t>
            </a:r>
            <a:endParaRPr lang="en-US" altLang="zh-CN" sz="2400" b="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ELF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debuginfo</a:t>
            </a:r>
            <a:r>
              <a:rPr lang="zh-CN" altLang="en-US" sz="2000" dirty="0" smtClean="0"/>
              <a:t>，编译器， </a:t>
            </a:r>
            <a:r>
              <a:rPr lang="en-US" altLang="zh-CN" sz="2000" dirty="0" smtClean="0"/>
              <a:t>kernel/user space</a:t>
            </a:r>
            <a:r>
              <a:rPr lang="zh-CN" altLang="en-US" sz="2000" dirty="0" smtClean="0"/>
              <a:t>，开源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闭源</a:t>
            </a:r>
            <a:endParaRPr lang="en-US" altLang="zh-CN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/>
              <a:t>CPU </a:t>
            </a:r>
            <a:r>
              <a:rPr lang="zh-CN" altLang="en-US" sz="2000" dirty="0"/>
              <a:t>性能</a:t>
            </a:r>
            <a:r>
              <a:rPr lang="zh-CN" altLang="en-US" sz="2000" dirty="0" smtClean="0"/>
              <a:t>计数器、计时精度、软件调试</a:t>
            </a:r>
            <a:endParaRPr lang="en-US" altLang="zh-CN" sz="900" b="0" dirty="0" smtClean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zh-CN" sz="2400" b="0" dirty="0" smtClean="0"/>
              <a:t>方法</a:t>
            </a:r>
            <a:r>
              <a:rPr lang="en-US" altLang="zh-CN" sz="2400" b="0" dirty="0" smtClean="0"/>
              <a:t>+</a:t>
            </a:r>
            <a:r>
              <a:rPr lang="zh-CN" altLang="en-US" sz="2400" b="0" dirty="0" smtClean="0"/>
              <a:t>工具</a:t>
            </a:r>
            <a:endParaRPr lang="en-US" altLang="zh-CN" sz="2400" b="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常用：</a:t>
            </a:r>
            <a:r>
              <a:rPr lang="en-US" altLang="zh-CN" sz="2000" dirty="0" err="1" smtClean="0"/>
              <a:t>gdb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valgrind</a:t>
            </a:r>
            <a:r>
              <a:rPr lang="zh-CN" altLang="en-US" sz="2000" dirty="0"/>
              <a:t>、</a:t>
            </a:r>
            <a:r>
              <a:rPr lang="en-US" altLang="zh-CN" sz="2000" dirty="0" smtClean="0"/>
              <a:t>nm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objdump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objcopy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readelf</a:t>
            </a:r>
            <a:r>
              <a:rPr lang="en-US" altLang="zh-CN" sz="2000" dirty="0"/>
              <a:t>,  </a:t>
            </a:r>
            <a:r>
              <a:rPr lang="en-US" altLang="zh-CN" sz="2000" dirty="0" smtClean="0"/>
              <a:t>LD_DEBUG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测试：</a:t>
            </a:r>
            <a:r>
              <a:rPr lang="en-US" altLang="zh-CN" sz="2000" dirty="0" err="1"/>
              <a:t>unixbench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htop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qperf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iperf</a:t>
            </a:r>
            <a:r>
              <a:rPr lang="en-US" altLang="zh-CN" sz="2000" dirty="0"/>
              <a:t>, </a:t>
            </a:r>
            <a:r>
              <a:rPr lang="en-US" altLang="zh-CN" sz="2000" dirty="0" err="1" smtClean="0"/>
              <a:t>netperf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**trace</a:t>
            </a:r>
            <a:endParaRPr lang="en-US" altLang="zh-CN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推荐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**perf</a:t>
            </a:r>
            <a:r>
              <a:rPr lang="zh-CN" altLang="en-US" sz="2000" dirty="0" smtClean="0"/>
              <a:t>（基于</a:t>
            </a:r>
            <a:r>
              <a:rPr lang="en-US" altLang="zh-CN" sz="2000" dirty="0" smtClean="0"/>
              <a:t>perf-event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+</a:t>
            </a:r>
            <a:r>
              <a:rPr lang="en-US" altLang="zh-CN" sz="2000" dirty="0" err="1" smtClean="0"/>
              <a:t>Flamegraph</a:t>
            </a:r>
            <a:r>
              <a:rPr lang="zh-CN" altLang="en-US" sz="2000" dirty="0" smtClean="0"/>
              <a:t>（火焰图）</a:t>
            </a:r>
            <a:endParaRPr lang="en-US" altLang="zh-CN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推荐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systemtap</a:t>
            </a:r>
            <a:r>
              <a:rPr lang="en-US" altLang="zh-CN" sz="2000" dirty="0" smtClean="0"/>
              <a:t> + </a:t>
            </a:r>
            <a:r>
              <a:rPr lang="en-US" altLang="zh-CN" sz="2000" dirty="0" err="1" smtClean="0"/>
              <a:t>debuginfo</a:t>
            </a:r>
            <a:endParaRPr lang="en-US" altLang="zh-CN" sz="900" dirty="0" smtClean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0" dirty="0"/>
              <a:t>运用</a:t>
            </a:r>
            <a:r>
              <a:rPr lang="zh-CN" altLang="en-US" sz="2400" b="0" dirty="0" smtClean="0"/>
              <a:t>策略</a:t>
            </a:r>
            <a:endParaRPr lang="en-US" altLang="zh-CN" sz="2400" b="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Application trace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System profiling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On-site maintenance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Performance testing</a:t>
            </a:r>
          </a:p>
          <a:p>
            <a:pPr marL="344488" lvl="1" indent="0">
              <a:buNone/>
            </a:pPr>
            <a:endParaRPr lang="en-US" altLang="zh-CN" sz="900" dirty="0"/>
          </a:p>
          <a:p>
            <a:pPr marL="342900" lvl="1" indent="-342900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效果展示</a:t>
            </a:r>
            <a:endParaRPr lang="en-US" altLang="zh-CN" sz="2400" dirty="0" smtClean="0"/>
          </a:p>
          <a:p>
            <a:pPr marL="342900" lvl="1" indent="-342900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342900" lvl="1" indent="-342900"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/>
              <a:t>学习</a:t>
            </a:r>
            <a:r>
              <a:rPr lang="zh-CN" altLang="en-US" sz="2400" dirty="0" smtClean="0"/>
              <a:t>资料和交流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92048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debuginfo</a:t>
            </a:r>
            <a:r>
              <a:rPr lang="zh-CN" altLang="en-US" dirty="0" smtClean="0"/>
              <a:t>安装</a:t>
            </a:r>
            <a:endParaRPr lang="zh-CN" altLang="en-US" sz="2800" dirty="0"/>
          </a:p>
        </p:txBody>
      </p:sp>
      <p:sp>
        <p:nvSpPr>
          <p:cNvPr id="5" name="TextBox 2"/>
          <p:cNvSpPr txBox="1"/>
          <p:nvPr/>
        </p:nvSpPr>
        <p:spPr>
          <a:xfrm>
            <a:off x="566729" y="126876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319218" y="1172032"/>
            <a:ext cx="6917078" cy="228869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基本安装包</a:t>
            </a:r>
            <a:endParaRPr lang="en-US" altLang="zh-CN" sz="1600" dirty="0" smtClean="0"/>
          </a:p>
          <a:p>
            <a:r>
              <a:rPr lang="zh-CN" altLang="en-US" sz="1600" dirty="0" smtClean="0"/>
              <a:t>注意内核版本号</a:t>
            </a:r>
            <a:endParaRPr lang="en-US" altLang="zh-CN" sz="1600" dirty="0" smtClean="0"/>
          </a:p>
          <a:p>
            <a:r>
              <a:rPr lang="es-ES" altLang="zh-CN" sz="1600" dirty="0" smtClean="0"/>
              <a:t># </a:t>
            </a:r>
            <a:r>
              <a:rPr lang="es-ES" altLang="zh-CN" sz="1600" dirty="0" err="1"/>
              <a:t>uname</a:t>
            </a:r>
            <a:r>
              <a:rPr lang="es-ES" altLang="zh-CN" sz="1600" dirty="0"/>
              <a:t> -</a:t>
            </a:r>
            <a:r>
              <a:rPr lang="es-ES" altLang="zh-CN" sz="1600" dirty="0" err="1"/>
              <a:t>rm</a:t>
            </a:r>
            <a:endParaRPr lang="es-ES" altLang="zh-CN" sz="1600" dirty="0"/>
          </a:p>
          <a:p>
            <a:r>
              <a:rPr lang="es-ES" altLang="zh-CN" sz="1600" dirty="0"/>
              <a:t>2.6.18-194.el5 </a:t>
            </a:r>
            <a:r>
              <a:rPr lang="es-ES" altLang="zh-CN" sz="1600" dirty="0" smtClean="0"/>
              <a:t>x86_64</a:t>
            </a:r>
          </a:p>
          <a:p>
            <a:endParaRPr lang="es-ES" altLang="zh-CN" sz="1600" dirty="0"/>
          </a:p>
          <a:p>
            <a:r>
              <a:rPr lang="zh-CN" altLang="en-US" sz="1600" dirty="0" smtClean="0"/>
              <a:t>需要安装（</a:t>
            </a:r>
            <a:r>
              <a:rPr lang="en-US" altLang="zh-CN" sz="1600" dirty="0" smtClean="0"/>
              <a:t>debuginfo.centos.org</a:t>
            </a:r>
            <a:r>
              <a:rPr lang="zh-CN" altLang="en-US" sz="1600" dirty="0" smtClean="0"/>
              <a:t>）</a:t>
            </a:r>
            <a:endParaRPr lang="en-US" altLang="zh-CN" sz="1600" dirty="0"/>
          </a:p>
          <a:p>
            <a:r>
              <a:rPr lang="en-US" altLang="zh-CN" sz="1600" dirty="0" smtClean="0"/>
              <a:t>kernel-debuginfo-common.x86_64</a:t>
            </a:r>
          </a:p>
          <a:p>
            <a:r>
              <a:rPr lang="en-US" altLang="zh-CN" sz="1600" dirty="0" smtClean="0"/>
              <a:t>kernel-debuginfo.x86_64</a:t>
            </a:r>
            <a:endParaRPr lang="en-US" altLang="zh-CN" sz="1600" dirty="0"/>
          </a:p>
          <a:p>
            <a:r>
              <a:rPr lang="en-US" altLang="zh-CN" sz="1600" dirty="0"/>
              <a:t>kernel-debug-debuginfo.x86_64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1454" y="3572156"/>
            <a:ext cx="6728818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1600" dirty="0" err="1" smtClean="0"/>
              <a:t>glibc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的</a:t>
            </a:r>
            <a:r>
              <a:rPr lang="en-US" altLang="zh-CN" sz="1600" dirty="0" err="1" smtClean="0"/>
              <a:t>debuginfo</a:t>
            </a:r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18" y="3891080"/>
            <a:ext cx="62198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stap</a:t>
            </a:r>
            <a:r>
              <a:rPr lang="zh-CN" altLang="en-US" dirty="0" smtClean="0"/>
              <a:t>使用技巧</a:t>
            </a:r>
            <a:endParaRPr lang="zh-CN" altLang="en-US" sz="2800" dirty="0"/>
          </a:p>
        </p:txBody>
      </p:sp>
      <p:sp>
        <p:nvSpPr>
          <p:cNvPr id="5" name="TextBox 2"/>
          <p:cNvSpPr txBox="1"/>
          <p:nvPr/>
        </p:nvSpPr>
        <p:spPr>
          <a:xfrm>
            <a:off x="566729" y="1700808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Marker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探针宏，空操作对代码运行无任何影响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在源代码里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#include &lt;sys/</a:t>
            </a:r>
            <a:r>
              <a:rPr lang="en-US" altLang="zh-CN" dirty="0" err="1">
                <a:solidFill>
                  <a:srgbClr val="FF0000"/>
                </a:solidFill>
              </a:rPr>
              <a:t>sdt.h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STAP_PROBE#(provider, MARK, arg1, arg2, , ,);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</a:t>
            </a:r>
            <a:r>
              <a:rPr lang="en-US" altLang="zh-CN" dirty="0"/>
              <a:t>.</a:t>
            </a:r>
            <a:r>
              <a:rPr lang="en-US" altLang="zh-CN" dirty="0" err="1"/>
              <a:t>stap</a:t>
            </a:r>
            <a:r>
              <a:rPr lang="zh-CN" altLang="en-US" dirty="0"/>
              <a:t>里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probe process</a:t>
            </a:r>
            <a:r>
              <a:rPr lang="en-US" altLang="zh-CN" dirty="0" smtClean="0">
                <a:solidFill>
                  <a:srgbClr val="FF0000"/>
                </a:solidFill>
              </a:rPr>
              <a:t>(“##").</a:t>
            </a:r>
            <a:r>
              <a:rPr lang="en-US" altLang="zh-CN" dirty="0">
                <a:solidFill>
                  <a:srgbClr val="FF0000"/>
                </a:solidFill>
              </a:rPr>
              <a:t>provider</a:t>
            </a:r>
            <a:r>
              <a:rPr lang="en-US" altLang="zh-CN" dirty="0" smtClean="0">
                <a:solidFill>
                  <a:srgbClr val="FF0000"/>
                </a:solidFill>
              </a:rPr>
              <a:t>(“provider”).</a:t>
            </a:r>
            <a:r>
              <a:rPr lang="en-US" altLang="zh-CN" dirty="0">
                <a:solidFill>
                  <a:srgbClr val="FF0000"/>
                </a:solidFill>
              </a:rPr>
              <a:t>mark</a:t>
            </a:r>
            <a:r>
              <a:rPr lang="en-US" altLang="zh-CN" dirty="0" smtClean="0">
                <a:solidFill>
                  <a:srgbClr val="FF0000"/>
                </a:solidFill>
              </a:rPr>
              <a:t>(“MARK"){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en-US" altLang="zh-CN" dirty="0" smtClean="0">
                <a:solidFill>
                  <a:srgbClr val="FF0000"/>
                </a:solidFill>
              </a:rPr>
              <a:t>… $arg1.. $arg2….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}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669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运用策略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一种新方法新规范（</a:t>
            </a:r>
            <a:r>
              <a:rPr lang="en-US" altLang="zh-CN" dirty="0" smtClean="0"/>
              <a:t>DTP</a:t>
            </a:r>
            <a:r>
              <a:rPr lang="zh-CN" altLang="en-US" dirty="0" smtClean="0"/>
              <a:t>）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6729" y="1268760"/>
            <a:ext cx="79928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Build</a:t>
            </a:r>
            <a:r>
              <a:rPr lang="zh-CN" altLang="en-US" dirty="0" smtClean="0"/>
              <a:t>阶段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生成</a:t>
            </a:r>
            <a:r>
              <a:rPr lang="en-US" altLang="zh-CN" dirty="0" err="1" smtClean="0"/>
              <a:t>debuginfo</a:t>
            </a:r>
            <a:r>
              <a:rPr lang="zh-CN" altLang="en-US" dirty="0" smtClean="0"/>
              <a:t>，如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–g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与优化无关，如可以 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 –g3 –O3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注意：</a:t>
            </a:r>
            <a:r>
              <a:rPr lang="en-US" altLang="zh-CN" dirty="0" err="1" smtClean="0"/>
              <a:t>debuginfo</a:t>
            </a:r>
            <a:r>
              <a:rPr lang="en-US" altLang="zh-CN" dirty="0" smtClean="0"/>
              <a:t> </a:t>
            </a:r>
            <a:r>
              <a:rPr lang="zh-CN" altLang="en-US" dirty="0" smtClean="0"/>
              <a:t>与性能基本无关，与尺寸相关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发布阶段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分离</a:t>
            </a:r>
            <a:r>
              <a:rPr lang="en-US" altLang="zh-CN" dirty="0" err="1" smtClean="0"/>
              <a:t>debuginfo</a:t>
            </a:r>
            <a:r>
              <a:rPr lang="zh-CN" altLang="en-US" dirty="0" smtClean="0"/>
              <a:t>，形成可发布的</a:t>
            </a:r>
            <a:r>
              <a:rPr lang="en-US" altLang="zh-CN" dirty="0" smtClean="0"/>
              <a:t>release</a:t>
            </a:r>
            <a:r>
              <a:rPr lang="zh-CN" altLang="en-US" dirty="0" smtClean="0"/>
              <a:t>文件，存档</a:t>
            </a:r>
            <a:r>
              <a:rPr lang="en-US" altLang="zh-CN" dirty="0" err="1" smtClean="0"/>
              <a:t>debuginfo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关键工具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objcopy</a:t>
            </a:r>
            <a:endParaRPr lang="en-US" altLang="zh-CN" dirty="0" smtClean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析出</a:t>
            </a:r>
            <a:r>
              <a:rPr lang="en-US" altLang="zh-CN" dirty="0" err="1" smtClean="0"/>
              <a:t>debuginfo</a:t>
            </a:r>
            <a:r>
              <a:rPr lang="zh-CN" altLang="en-US" dirty="0" smtClean="0"/>
              <a:t>信息到新文件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	</a:t>
            </a:r>
            <a:r>
              <a:rPr lang="en-US" altLang="zh-CN" dirty="0" err="1" smtClean="0">
                <a:solidFill>
                  <a:srgbClr val="FF0000"/>
                </a:solidFill>
              </a:rPr>
              <a:t>objcopy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--only-keep-debug $&lt;  $&lt;.</a:t>
            </a:r>
            <a:r>
              <a:rPr lang="en-US" altLang="zh-CN" dirty="0" err="1" smtClean="0">
                <a:solidFill>
                  <a:srgbClr val="FF0000"/>
                </a:solidFill>
              </a:rPr>
              <a:t>debuginfo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剥离执行文件里的</a:t>
            </a:r>
            <a:r>
              <a:rPr lang="en-US" altLang="zh-CN" dirty="0" err="1" smtClean="0"/>
              <a:t>debuginfo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	</a:t>
            </a:r>
            <a:r>
              <a:rPr lang="en-US" altLang="zh-CN" dirty="0" err="1" smtClean="0">
                <a:solidFill>
                  <a:srgbClr val="FF0000"/>
                </a:solidFill>
              </a:rPr>
              <a:t>objcopy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--strip-debug  $&lt;  $&lt;.</a:t>
            </a:r>
            <a:r>
              <a:rPr lang="en-US" altLang="zh-CN" dirty="0" err="1" smtClean="0">
                <a:solidFill>
                  <a:srgbClr val="FF0000"/>
                </a:solidFill>
              </a:rPr>
              <a:t>stripdebug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为没有</a:t>
            </a:r>
            <a:r>
              <a:rPr lang="en-US" altLang="zh-CN" dirty="0" err="1" smtClean="0"/>
              <a:t>debuginfo</a:t>
            </a:r>
            <a:r>
              <a:rPr lang="zh-CN" altLang="en-US" dirty="0" smtClean="0"/>
              <a:t>的执行文件挂接</a:t>
            </a:r>
            <a:r>
              <a:rPr lang="en-US" altLang="zh-CN" dirty="0" err="1" smtClean="0"/>
              <a:t>debuginfo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	</a:t>
            </a:r>
            <a:r>
              <a:rPr lang="en-US" altLang="zh-CN" dirty="0" err="1" smtClean="0">
                <a:solidFill>
                  <a:srgbClr val="FF0000"/>
                </a:solidFill>
              </a:rPr>
              <a:t>objcopy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--add-gnu-</a:t>
            </a:r>
            <a:r>
              <a:rPr lang="en-US" altLang="zh-CN" dirty="0" err="1">
                <a:solidFill>
                  <a:srgbClr val="FF0000"/>
                </a:solidFill>
              </a:rPr>
              <a:t>debuglink</a:t>
            </a:r>
            <a:r>
              <a:rPr lang="en-US" altLang="zh-CN" dirty="0">
                <a:solidFill>
                  <a:srgbClr val="FF0000"/>
                </a:solidFill>
              </a:rPr>
              <a:t>=$&lt;.</a:t>
            </a:r>
            <a:r>
              <a:rPr lang="en-US" altLang="zh-CN" dirty="0" err="1">
                <a:solidFill>
                  <a:srgbClr val="FF0000"/>
                </a:solidFill>
              </a:rPr>
              <a:t>debuginfo</a:t>
            </a:r>
            <a:r>
              <a:rPr lang="en-US" altLang="zh-CN" dirty="0">
                <a:solidFill>
                  <a:srgbClr val="FF0000"/>
                </a:solidFill>
              </a:rPr>
              <a:t> $&lt;.</a:t>
            </a:r>
            <a:r>
              <a:rPr lang="en-US" altLang="zh-CN" dirty="0" err="1">
                <a:solidFill>
                  <a:srgbClr val="FF0000"/>
                </a:solidFill>
              </a:rPr>
              <a:t>stripdebug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注意：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版本信息非常关键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现场</a:t>
            </a:r>
            <a:r>
              <a:rPr lang="zh-CN" altLang="en-US" dirty="0" smtClean="0"/>
              <a:t>追踪阶段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获取二进制版本信息，获取对应</a:t>
            </a:r>
            <a:r>
              <a:rPr lang="en-US" altLang="zh-CN" dirty="0" err="1" smtClean="0"/>
              <a:t>debuginfo</a:t>
            </a:r>
            <a:r>
              <a:rPr lang="zh-CN" altLang="en-US" dirty="0"/>
              <a:t>文件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ReleaseExeFile</a:t>
            </a:r>
            <a:r>
              <a:rPr lang="en-US" altLang="zh-CN" dirty="0" smtClean="0"/>
              <a:t> + </a:t>
            </a:r>
            <a:r>
              <a:rPr lang="en-US" altLang="zh-CN" dirty="0" err="1" smtClean="0"/>
              <a:t>debuginfo</a:t>
            </a:r>
            <a:r>
              <a:rPr lang="zh-CN" altLang="en-US" dirty="0" smtClean="0"/>
              <a:t>，进行现场动态追踪分析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21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运用策略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一种新方法新规范（</a:t>
            </a:r>
            <a:r>
              <a:rPr lang="en-US" altLang="zh-CN" dirty="0" smtClean="0"/>
              <a:t>DTP</a:t>
            </a:r>
            <a:r>
              <a:rPr lang="zh-CN" altLang="en-US" dirty="0" smtClean="0"/>
              <a:t>）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99" y="5251346"/>
            <a:ext cx="6764221" cy="6979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8" y="1197891"/>
            <a:ext cx="4981575" cy="714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99" y="2666831"/>
            <a:ext cx="6753225" cy="19335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2588" y="2089671"/>
            <a:ext cx="3397324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zh-CN" sz="1600" dirty="0" err="1"/>
              <a:t>o</a:t>
            </a:r>
            <a:r>
              <a:rPr lang="en-US" altLang="zh-CN" sz="1600" dirty="0" err="1" smtClean="0"/>
              <a:t>bjdump</a:t>
            </a:r>
            <a:r>
              <a:rPr lang="en-US" altLang="zh-CN" sz="1600" dirty="0" smtClean="0"/>
              <a:t> –h test</a:t>
            </a:r>
          </a:p>
          <a:p>
            <a:r>
              <a:rPr lang="en-US" altLang="zh-CN" sz="1600" dirty="0" err="1"/>
              <a:t>o</a:t>
            </a:r>
            <a:r>
              <a:rPr lang="en-US" altLang="zh-CN" sz="1600" dirty="0" err="1" smtClean="0"/>
              <a:t>bjdump</a:t>
            </a:r>
            <a:r>
              <a:rPr lang="en-US" altLang="zh-CN" sz="1600" dirty="0" smtClean="0"/>
              <a:t> –h </a:t>
            </a:r>
            <a:r>
              <a:rPr lang="en-US" altLang="zh-CN" sz="1600" dirty="0" err="1" smtClean="0"/>
              <a:t>test.debuginfo</a:t>
            </a:r>
            <a:endParaRPr lang="zh-CN" altLang="en-US" sz="1600" dirty="0" err="1" smtClean="0"/>
          </a:p>
        </p:txBody>
      </p:sp>
      <p:sp>
        <p:nvSpPr>
          <p:cNvPr id="8" name="文本框 7"/>
          <p:cNvSpPr txBox="1"/>
          <p:nvPr/>
        </p:nvSpPr>
        <p:spPr>
          <a:xfrm>
            <a:off x="392501" y="4870787"/>
            <a:ext cx="3397324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zh-CN" sz="1600" dirty="0" err="1"/>
              <a:t>o</a:t>
            </a:r>
            <a:r>
              <a:rPr lang="en-US" altLang="zh-CN" sz="1600" dirty="0" err="1" smtClean="0"/>
              <a:t>bjdump</a:t>
            </a:r>
            <a:r>
              <a:rPr lang="en-US" altLang="zh-CN" sz="1600" dirty="0" smtClean="0"/>
              <a:t> –s </a:t>
            </a:r>
            <a:r>
              <a:rPr lang="en-US" altLang="zh-CN" sz="1600" dirty="0" err="1" smtClean="0"/>
              <a:t>test.stripdebug</a:t>
            </a:r>
            <a:endParaRPr lang="zh-CN" altLang="en-US" sz="1600" dirty="0" err="1" smtClean="0"/>
          </a:p>
        </p:txBody>
      </p:sp>
      <p:sp>
        <p:nvSpPr>
          <p:cNvPr id="9" name="下弧形箭头 8"/>
          <p:cNvSpPr/>
          <p:nvPr/>
        </p:nvSpPr>
        <p:spPr>
          <a:xfrm rot="16200000">
            <a:off x="6256976" y="4103562"/>
            <a:ext cx="2232247" cy="993687"/>
          </a:xfrm>
          <a:prstGeom prst="curvedUp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zh-CN" altLang="en-US" sz="16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6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运用策略 </a:t>
            </a:r>
            <a:r>
              <a:rPr lang="en-US" altLang="zh-CN" dirty="0" smtClean="0"/>
              <a:t>– Application Trace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6729" y="1268760"/>
            <a:ext cx="79928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调用栈，层次结构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执行路径，数据信息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独立进程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动态</a:t>
            </a:r>
            <a:r>
              <a:rPr lang="zh-CN" altLang="en-US" dirty="0" smtClean="0"/>
              <a:t>库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不同进程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底层代码</a:t>
            </a:r>
            <a:r>
              <a:rPr lang="en-US" altLang="zh-CN" dirty="0" smtClean="0"/>
              <a:t>/</a:t>
            </a:r>
            <a:r>
              <a:rPr lang="zh-CN" altLang="en-US" dirty="0" smtClean="0"/>
              <a:t>接口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通讯协议</a:t>
            </a:r>
            <a:r>
              <a:rPr lang="en-US" altLang="zh-CN" dirty="0" smtClean="0"/>
              <a:t>/</a:t>
            </a:r>
            <a:r>
              <a:rPr lang="zh-CN" altLang="en-US" dirty="0" smtClean="0"/>
              <a:t>文件</a:t>
            </a:r>
            <a:r>
              <a:rPr lang="en-US" altLang="zh-CN" dirty="0" smtClean="0"/>
              <a:t>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cpu</a:t>
            </a:r>
            <a:r>
              <a:rPr lang="zh-CN" altLang="en-US" dirty="0" smtClean="0"/>
              <a:t>耗时、调度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4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运用策略 </a:t>
            </a:r>
            <a:r>
              <a:rPr lang="en-US" altLang="zh-CN" dirty="0" smtClean="0"/>
              <a:t>– System Profiling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6729" y="1268760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动态资源瓶颈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热点，片上 </a:t>
            </a:r>
            <a:r>
              <a:rPr lang="en-US" altLang="zh-CN" dirty="0" smtClean="0"/>
              <a:t>on-CPU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空闲情况，片下 </a:t>
            </a:r>
            <a:r>
              <a:rPr lang="en-US" altLang="zh-CN" dirty="0" smtClean="0"/>
              <a:t>off-CPU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执行累计、延迟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1844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运用策略 </a:t>
            </a:r>
            <a:r>
              <a:rPr lang="en-US" altLang="zh-CN" dirty="0"/>
              <a:t>– On-site maintenance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6729" y="1268760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无害化现场情况收集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即时的运行分析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异常侦测、分析、排查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打造运维工具集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86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运用策略 </a:t>
            </a:r>
            <a:r>
              <a:rPr lang="en-US" altLang="zh-CN" dirty="0"/>
              <a:t>– Performance testing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6729" y="1268760"/>
            <a:ext cx="7992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模块吞吐量测试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系统延迟测试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跨进程测试分析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任意测试点收集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复杂组合要素匹配下的运行期资源监控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通过内核态分析用户态问题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通过基础库分析上层应用性能问题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92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效果展示 </a:t>
            </a:r>
            <a:r>
              <a:rPr lang="en-US" altLang="zh-CN" dirty="0" smtClean="0"/>
              <a:t>– perf (</a:t>
            </a:r>
            <a:r>
              <a:rPr lang="en-US" altLang="zh-CN" dirty="0" err="1" smtClean="0"/>
              <a:t>cpu</a:t>
            </a:r>
            <a:r>
              <a:rPr lang="en-US" altLang="zh-CN" dirty="0" smtClean="0"/>
              <a:t>-clock) + </a:t>
            </a:r>
            <a:r>
              <a:rPr lang="en-US" altLang="zh-CN" dirty="0" err="1" smtClean="0"/>
              <a:t>flamegraph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6729" y="126876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针对某交易核心进程进行采样（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089099"/>
              </p:ext>
            </p:extLst>
          </p:nvPr>
        </p:nvGraphicFramePr>
        <p:xfrm>
          <a:off x="7668343" y="1240192"/>
          <a:ext cx="891273" cy="45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包装程序外壳对象" showAsIcon="1" r:id="rId3" imgW="1396080" imgH="712440" progId="Package">
                  <p:embed/>
                </p:oleObj>
              </mc:Choice>
              <mc:Fallback>
                <p:oleObj name="包装程序外壳对象" showAsIcon="1" r:id="rId3" imgW="1396080" imgH="712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8343" y="1240192"/>
                        <a:ext cx="891273" cy="455270"/>
                      </a:xfrm>
                      <a:prstGeom prst="rect">
                        <a:avLst/>
                      </a:prstGeom>
                      <a:ln>
                        <a:solidFill>
                          <a:srgbClr val="7030A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66" y="2564904"/>
            <a:ext cx="8361170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效果展示 </a:t>
            </a:r>
            <a:r>
              <a:rPr lang="en-US" altLang="zh-CN" dirty="0" smtClean="0"/>
              <a:t>- </a:t>
            </a:r>
            <a:r>
              <a:rPr lang="en-US" altLang="zh-CN" dirty="0" err="1" smtClean="0"/>
              <a:t>systemtap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6729" y="126876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编写</a:t>
            </a:r>
            <a:r>
              <a:rPr lang="en-US" altLang="zh-CN" dirty="0" err="1" smtClean="0"/>
              <a:t>stp</a:t>
            </a:r>
            <a:r>
              <a:rPr lang="zh-CN" altLang="en-US" dirty="0" smtClean="0"/>
              <a:t>脚本收集交易核心处理调用次数（收集周期为</a:t>
            </a:r>
            <a:r>
              <a:rPr lang="en-US" altLang="zh-CN" dirty="0" smtClean="0"/>
              <a:t>10</a:t>
            </a:r>
            <a:r>
              <a:rPr lang="zh-CN" altLang="en-US" dirty="0" smtClean="0"/>
              <a:t>秒，调用数</a:t>
            </a:r>
            <a:r>
              <a:rPr lang="en-US" altLang="zh-CN" dirty="0" smtClean="0"/>
              <a:t>/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915091"/>
            <a:ext cx="5486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4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原理 </a:t>
            </a:r>
            <a:r>
              <a:rPr lang="en-US" altLang="zh-CN" dirty="0" smtClean="0"/>
              <a:t>- ELF</a:t>
            </a:r>
            <a:endParaRPr lang="zh-CN" altLang="en-US" sz="2800" dirty="0"/>
          </a:p>
        </p:txBody>
      </p:sp>
      <p:pic>
        <p:nvPicPr>
          <p:cNvPr id="3074" name="Picture 2" descr="https://upload.wikimedia.org/wikipedia/commons/thumb/7/77/Elf-layout--en.svg/260px-Elf-layout-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58" y="404664"/>
            <a:ext cx="24765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8" y="1196752"/>
            <a:ext cx="2790825" cy="2047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744" y="1196752"/>
            <a:ext cx="2343150" cy="2085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006" y="3282727"/>
            <a:ext cx="50577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学习资料和交流</a:t>
            </a:r>
            <a:endParaRPr lang="zh-CN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268760"/>
            <a:ext cx="82762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公司</a:t>
            </a:r>
            <a:r>
              <a:rPr lang="en-US" altLang="zh-CN" dirty="0" smtClean="0"/>
              <a:t>SVN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https</a:t>
            </a:r>
            <a:r>
              <a:rPr lang="en-US" altLang="zh-CN" dirty="0"/>
              <a:t>://</a:t>
            </a:r>
            <a:r>
              <a:rPr lang="en-US" altLang="zh-CN" dirty="0" smtClean="0"/>
              <a:t>10.253.47.223/svn/Peripheral_Products/kos/source_code/others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https</a:t>
            </a:r>
            <a:r>
              <a:rPr lang="en-US" altLang="zh-CN" dirty="0"/>
              <a:t>://10.253.47.223/svn/Peripheral_Products/</a:t>
            </a:r>
            <a:r>
              <a:rPr lang="zh-CN" altLang="en-US" dirty="0"/>
              <a:t>规划和设计</a:t>
            </a:r>
            <a:r>
              <a:rPr lang="en-US" altLang="zh-CN" dirty="0"/>
              <a:t>/</a:t>
            </a:r>
            <a:r>
              <a:rPr lang="zh-CN" altLang="en-US" dirty="0"/>
              <a:t>期货部系统规划</a:t>
            </a:r>
            <a:r>
              <a:rPr lang="en-US" altLang="zh-CN" dirty="0"/>
              <a:t>-2015/V8T</a:t>
            </a:r>
            <a:r>
              <a:rPr lang="zh-CN" altLang="en-US" dirty="0"/>
              <a:t>极速化</a:t>
            </a:r>
            <a:r>
              <a:rPr lang="en-US" altLang="zh-CN" dirty="0"/>
              <a:t>/</a:t>
            </a:r>
            <a:r>
              <a:rPr lang="zh-CN" altLang="en-US" dirty="0" smtClean="0"/>
              <a:t>杂项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互联网方面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www.brendangregg.com/flamegraphs.html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3"/>
              </a:rPr>
              <a:t>https://sourceware.org/systemtap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个人或社区贡献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章亦</a:t>
            </a:r>
            <a:r>
              <a:rPr lang="zh-CN" altLang="en-US" dirty="0" smtClean="0"/>
              <a:t>春的</a:t>
            </a:r>
            <a:r>
              <a:rPr lang="en-US" altLang="zh-CN" dirty="0" err="1" smtClean="0"/>
              <a:t>openresty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github.com/openresty/nginx-systemtap-toolkit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github.com/brendangregg/systemtap-lwtools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5122" name="Picture 2" descr="http://www.brendangregg.com/Images/systemsperf_cover_123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577" y="4680760"/>
            <a:ext cx="11715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brendangregg.com/Images/solarisperfbookcover_11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626" y="3156759"/>
            <a:ext cx="1133475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343402" y="5749067"/>
            <a:ext cx="120575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ln w="12700" cmpd="sng">
                  <a:solidFill>
                    <a:schemeClr val="accent4"/>
                  </a:solidFill>
                  <a:prstDash val="solid"/>
                </a:ln>
              </a:rPr>
              <a:t>性能之巅</a:t>
            </a:r>
            <a:endParaRPr lang="zh-CN" altLang="en-US" sz="2000" b="1" dirty="0">
              <a:ln w="12700" cmpd="sng">
                <a:solidFill>
                  <a:schemeClr val="accent4"/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881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48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原理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闭源世界（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）</a:t>
            </a:r>
            <a:endParaRPr lang="zh-CN" altLang="en-US" sz="2800" dirty="0"/>
          </a:p>
        </p:txBody>
      </p:sp>
      <p:sp>
        <p:nvSpPr>
          <p:cNvPr id="4" name="立方体 3"/>
          <p:cNvSpPr/>
          <p:nvPr/>
        </p:nvSpPr>
        <p:spPr>
          <a:xfrm>
            <a:off x="1259632" y="4600402"/>
            <a:ext cx="6120681" cy="864096"/>
          </a:xfrm>
          <a:prstGeom prst="cub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b="1" dirty="0" smtClean="0"/>
              <a:t>HOST Hardware</a:t>
            </a:r>
            <a:endParaRPr lang="zh-CN" altLang="en-US" sz="1600" b="1" dirty="0" err="1" smtClean="0"/>
          </a:p>
        </p:txBody>
      </p:sp>
      <p:sp>
        <p:nvSpPr>
          <p:cNvPr id="5" name="立方体 4"/>
          <p:cNvSpPr/>
          <p:nvPr/>
        </p:nvSpPr>
        <p:spPr>
          <a:xfrm>
            <a:off x="1265449" y="3664298"/>
            <a:ext cx="3450567" cy="864096"/>
          </a:xfrm>
          <a:prstGeom prst="cube">
            <a:avLst/>
          </a:prstGeom>
          <a:solidFill>
            <a:srgbClr val="333333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</a:rPr>
              <a:t>OS :: kernel</a:t>
            </a:r>
            <a:endParaRPr lang="zh-CN" alt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4788024" y="3645024"/>
            <a:ext cx="2592289" cy="864096"/>
          </a:xfrm>
          <a:prstGeom prst="cube">
            <a:avLst/>
          </a:prstGeom>
          <a:solidFill>
            <a:srgbClr val="333333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</a:rPr>
              <a:t>OS :: libs</a:t>
            </a:r>
            <a:endParaRPr lang="zh-CN" alt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1259632" y="2728194"/>
            <a:ext cx="3450567" cy="864096"/>
          </a:xfrm>
          <a:prstGeom prst="cube">
            <a:avLst/>
          </a:prstGeom>
          <a:solidFill>
            <a:srgbClr val="333333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</a:rPr>
              <a:t>Middleware</a:t>
            </a:r>
            <a:endParaRPr lang="zh-CN" alt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4705947" y="2735287"/>
            <a:ext cx="2674366" cy="864096"/>
          </a:xfrm>
          <a:prstGeom prst="cube">
            <a:avLst/>
          </a:prstGeom>
          <a:solidFill>
            <a:srgbClr val="333333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</a:rPr>
              <a:t>SDKs</a:t>
            </a:r>
            <a:endParaRPr lang="zh-CN" altLang="en-US" sz="1600" b="1" dirty="0" err="1" smtClean="0">
              <a:solidFill>
                <a:schemeClr val="bg1"/>
              </a:solidFill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1255380" y="1734268"/>
            <a:ext cx="6124933" cy="864096"/>
          </a:xfrm>
          <a:prstGeom prst="cube">
            <a:avLst/>
          </a:prstGeom>
          <a:solidFill>
            <a:srgbClr val="333333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</a:rPr>
              <a:t>My Applications</a:t>
            </a:r>
            <a:endParaRPr lang="zh-CN" altLang="en-US" sz="1600" b="1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原理 </a:t>
            </a:r>
            <a:r>
              <a:rPr lang="en-US" altLang="zh-CN" dirty="0" smtClean="0"/>
              <a:t>– </a:t>
            </a:r>
            <a:r>
              <a:rPr lang="zh-CN" altLang="en-US" dirty="0"/>
              <a:t>开</a:t>
            </a:r>
            <a:r>
              <a:rPr lang="zh-CN" altLang="en-US" dirty="0" smtClean="0"/>
              <a:t>源世界（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）</a:t>
            </a:r>
            <a:endParaRPr lang="zh-CN" altLang="en-US" sz="2800" dirty="0"/>
          </a:p>
        </p:txBody>
      </p:sp>
      <p:sp>
        <p:nvSpPr>
          <p:cNvPr id="4" name="立方体 3"/>
          <p:cNvSpPr/>
          <p:nvPr/>
        </p:nvSpPr>
        <p:spPr>
          <a:xfrm>
            <a:off x="1259632" y="4600402"/>
            <a:ext cx="6120681" cy="864096"/>
          </a:xfrm>
          <a:prstGeom prst="cub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b="1" dirty="0" smtClean="0"/>
              <a:t>HOST Hardware</a:t>
            </a:r>
            <a:endParaRPr lang="zh-CN" altLang="en-US" sz="1600" b="1" dirty="0" err="1" smtClean="0"/>
          </a:p>
        </p:txBody>
      </p:sp>
      <p:sp>
        <p:nvSpPr>
          <p:cNvPr id="5" name="立方体 4"/>
          <p:cNvSpPr/>
          <p:nvPr/>
        </p:nvSpPr>
        <p:spPr>
          <a:xfrm>
            <a:off x="1265449" y="3645024"/>
            <a:ext cx="2226431" cy="864096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:: kernel</a:t>
            </a:r>
            <a:endParaRPr lang="zh-CN" altLang="en-US" sz="160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5580112" y="3645024"/>
            <a:ext cx="1800201" cy="864096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 :: libs</a:t>
            </a:r>
            <a:endParaRPr lang="zh-CN" altLang="en-US" sz="160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1259632" y="2728194"/>
            <a:ext cx="3450567" cy="864096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Middleware</a:t>
            </a:r>
            <a:r>
              <a:rPr lang="en-US" altLang="zh-CN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(+</a:t>
            </a:r>
            <a:r>
              <a:rPr lang="en-US" altLang="zh-CN" sz="20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debuginfo</a:t>
            </a:r>
            <a:r>
              <a:rPr lang="en-US" altLang="zh-CN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60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4705947" y="2735287"/>
            <a:ext cx="2674366" cy="864096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SDKs</a:t>
            </a:r>
            <a:r>
              <a:rPr lang="en-US" altLang="zh-CN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(+</a:t>
            </a:r>
            <a:r>
              <a:rPr lang="en-US" altLang="zh-CN" sz="20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debuginfo</a:t>
            </a:r>
            <a:r>
              <a:rPr lang="en-US" altLang="zh-CN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zh-CN" altLang="en-US" sz="1600" dirty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1255380" y="1734268"/>
            <a:ext cx="6124933" cy="864096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Applications</a:t>
            </a:r>
            <a:r>
              <a:rPr lang="zh-CN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</a:t>
            </a:r>
            <a:r>
              <a:rPr lang="en-US" altLang="zh-CN" sz="20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r>
              <a:rPr lang="en-US" altLang="zh-CN" sz="20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debuginfo</a:t>
            </a:r>
            <a:r>
              <a:rPr lang="zh-CN" altLang="en-US" sz="1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）</a:t>
            </a:r>
          </a:p>
        </p:txBody>
      </p:sp>
      <p:sp>
        <p:nvSpPr>
          <p:cNvPr id="10" name="立方体 9"/>
          <p:cNvSpPr/>
          <p:nvPr/>
        </p:nvSpPr>
        <p:spPr>
          <a:xfrm>
            <a:off x="3491880" y="3645024"/>
            <a:ext cx="2088232" cy="864096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28575">
            <a:solidFill>
              <a:schemeClr val="bg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24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*::</a:t>
            </a:r>
            <a:r>
              <a:rPr lang="en-US" altLang="zh-CN" sz="24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debuginfo</a:t>
            </a:r>
            <a:endParaRPr lang="zh-CN" altLang="en-US" sz="2400" dirty="0" err="1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190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原理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性能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perf_event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133" y="188640"/>
            <a:ext cx="4747822" cy="63250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4" y="1033079"/>
            <a:ext cx="3755712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常用</a:t>
            </a:r>
            <a:endParaRPr lang="zh-CN" altLang="en-US" sz="2800" dirty="0"/>
          </a:p>
        </p:txBody>
      </p:sp>
      <p:sp>
        <p:nvSpPr>
          <p:cNvPr id="6" name="TextBox 2"/>
          <p:cNvSpPr txBox="1"/>
          <p:nvPr/>
        </p:nvSpPr>
        <p:spPr>
          <a:xfrm>
            <a:off x="566729" y="1196752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nm, </a:t>
            </a:r>
            <a:r>
              <a:rPr lang="en-US" altLang="zh-CN" dirty="0" err="1" smtClean="0"/>
              <a:t>readelf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阅读</a:t>
            </a:r>
            <a:r>
              <a:rPr lang="en-US" altLang="zh-CN" dirty="0"/>
              <a:t> </a:t>
            </a:r>
            <a:r>
              <a:rPr lang="zh-CN" altLang="en-US" dirty="0" smtClean="0"/>
              <a:t>执行文件、</a:t>
            </a:r>
            <a:r>
              <a:rPr lang="en-US" altLang="zh-CN" dirty="0" smtClean="0"/>
              <a:t>so</a:t>
            </a:r>
            <a:r>
              <a:rPr lang="zh-CN" altLang="en-US" dirty="0" smtClean="0"/>
              <a:t>文件、</a:t>
            </a:r>
            <a:r>
              <a:rPr lang="en-US" altLang="zh-CN" dirty="0" err="1" smtClean="0"/>
              <a:t>coredump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</a:t>
            </a:r>
            <a:r>
              <a:rPr lang="en-US" altLang="zh-CN" dirty="0" err="1" smtClean="0"/>
              <a:t>limit</a:t>
            </a:r>
            <a:r>
              <a:rPr lang="en-US" altLang="zh-CN" dirty="0" smtClean="0"/>
              <a:t> –c unlimited   //</a:t>
            </a:r>
            <a:r>
              <a:rPr lang="zh-CN" altLang="en-US" dirty="0" smtClean="0"/>
              <a:t>打开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文件生成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objdump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objcopy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阅读拆解</a:t>
            </a:r>
            <a:r>
              <a:rPr lang="en-US" altLang="zh-CN" dirty="0" smtClean="0"/>
              <a:t>elf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LD_DEBUG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分析库加载情况，</a:t>
            </a:r>
            <a:r>
              <a:rPr lang="en-US" altLang="zh-CN" dirty="0" smtClean="0"/>
              <a:t>LD_DEBUG=help 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94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zh-CN" altLang="en-US" dirty="0"/>
              <a:t>测试</a:t>
            </a:r>
            <a:endParaRPr lang="zh-CN" altLang="en-US" sz="2800" dirty="0"/>
          </a:p>
        </p:txBody>
      </p:sp>
      <p:sp>
        <p:nvSpPr>
          <p:cNvPr id="6" name="TextBox 2"/>
          <p:cNvSpPr txBox="1"/>
          <p:nvPr/>
        </p:nvSpPr>
        <p:spPr>
          <a:xfrm>
            <a:off x="566729" y="1196752"/>
            <a:ext cx="79928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安装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OS</a:t>
            </a:r>
            <a:r>
              <a:rPr lang="zh-CN" altLang="en-US" dirty="0" smtClean="0"/>
              <a:t>安装介质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源代码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基准化测试之用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HOST+OS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NIC + Net-protocol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吞吐量，延迟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更专业更精确更客观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同类工具对比测试更客观更可信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提醒：不要贸然自己编写基准测试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工具集（不全）：</a:t>
            </a:r>
            <a:endParaRPr lang="en-US" altLang="zh-CN" dirty="0" smtClean="0"/>
          </a:p>
          <a:p>
            <a:r>
              <a:rPr lang="en-US" altLang="zh-CN" dirty="0" smtClean="0"/>
              <a:t>       </a:t>
            </a:r>
            <a:r>
              <a:rPr lang="en-US" altLang="zh-CN" dirty="0" err="1" smtClean="0"/>
              <a:t>htop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iftop</a:t>
            </a:r>
            <a:endParaRPr lang="en-US" altLang="zh-CN" dirty="0" smtClean="0"/>
          </a:p>
          <a:p>
            <a:pPr lvl="1"/>
            <a:r>
              <a:rPr lang="en-US" altLang="zh-CN" dirty="0" err="1"/>
              <a:t>u</a:t>
            </a:r>
            <a:r>
              <a:rPr lang="en-US" altLang="zh-CN" dirty="0" err="1" smtClean="0"/>
              <a:t>nixbench</a:t>
            </a:r>
            <a:r>
              <a:rPr lang="en-US" altLang="zh-CN" dirty="0" smtClean="0"/>
              <a:t>, lmbench3</a:t>
            </a:r>
          </a:p>
          <a:p>
            <a:pPr lvl="1"/>
            <a:r>
              <a:rPr lang="en-US" altLang="zh-CN" dirty="0" err="1" smtClean="0"/>
              <a:t>qperf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netperf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iperf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sockperf</a:t>
            </a:r>
            <a:endParaRPr lang="en-US" altLang="zh-CN" dirty="0" smtClean="0"/>
          </a:p>
          <a:p>
            <a:pPr lvl="1"/>
            <a:r>
              <a:rPr lang="en-US" altLang="zh-CN" dirty="0" err="1"/>
              <a:t>i</a:t>
            </a:r>
            <a:r>
              <a:rPr lang="en-US" altLang="zh-CN" dirty="0" err="1" smtClean="0"/>
              <a:t>ozone</a:t>
            </a:r>
            <a:endParaRPr lang="en-US" altLang="zh-CN" dirty="0" smtClean="0"/>
          </a:p>
          <a:p>
            <a:pPr lvl="1"/>
            <a:r>
              <a:rPr lang="en-US" altLang="zh-CN" dirty="0"/>
              <a:t>a</a:t>
            </a:r>
            <a:r>
              <a:rPr lang="en-US" altLang="zh-CN" dirty="0" smtClean="0"/>
              <a:t>b, </a:t>
            </a:r>
            <a:r>
              <a:rPr lang="en-US" altLang="zh-CN" dirty="0" err="1" smtClean="0"/>
              <a:t>httperf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webbench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04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方法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工具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性能工具</a:t>
            </a:r>
            <a:endParaRPr lang="zh-CN" altLang="en-US" sz="2800" dirty="0"/>
          </a:p>
        </p:txBody>
      </p:sp>
      <p:pic>
        <p:nvPicPr>
          <p:cNvPr id="4098" name="Picture 2" descr="http://www.brendangregg.com/Perf/linux_perf_tools_fu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" y="-1"/>
            <a:ext cx="9143121" cy="640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2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S">
  <a:themeElements>
    <a:clrScheme name="FIS oct2015">
      <a:dk1>
        <a:sysClr val="windowText" lastClr="000000"/>
      </a:dk1>
      <a:lt1>
        <a:sysClr val="window" lastClr="FFFFFF"/>
      </a:lt1>
      <a:dk2>
        <a:srgbClr val="8DC63F"/>
      </a:dk2>
      <a:lt2>
        <a:srgbClr val="BBBCBC"/>
      </a:lt2>
      <a:accent1>
        <a:srgbClr val="8DC63F"/>
      </a:accent1>
      <a:accent2>
        <a:srgbClr val="004F59"/>
      </a:accent2>
      <a:accent3>
        <a:srgbClr val="00C1D5"/>
      </a:accent3>
      <a:accent4>
        <a:srgbClr val="009273"/>
      </a:accent4>
      <a:accent5>
        <a:srgbClr val="FFC845"/>
      </a:accent5>
      <a:accent6>
        <a:srgbClr val="BBBCBC"/>
      </a:accent6>
      <a:hlink>
        <a:srgbClr val="8DC63F"/>
      </a:hlink>
      <a:folHlink>
        <a:srgbClr val="004F5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1640</TotalTime>
  <Words>856</Words>
  <Application>Microsoft Office PowerPoint</Application>
  <PresentationFormat>全屏显示(4:3)</PresentationFormat>
  <Paragraphs>193</Paragraphs>
  <Slides>31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Lucida Grande</vt:lpstr>
      <vt:lpstr>黑体</vt:lpstr>
      <vt:lpstr>宋体</vt:lpstr>
      <vt:lpstr>Arial</vt:lpstr>
      <vt:lpstr>Calibri</vt:lpstr>
      <vt:lpstr>Symbol</vt:lpstr>
      <vt:lpstr>Wingdings</vt:lpstr>
      <vt:lpstr>FIS</vt:lpstr>
      <vt:lpstr>包装程序外壳对象</vt:lpstr>
      <vt:lpstr>软件二进制动态追踪技术  </vt:lpstr>
      <vt:lpstr>目录</vt:lpstr>
      <vt:lpstr>原理 - ELF</vt:lpstr>
      <vt:lpstr>原理 – 闭源世界（Windows）</vt:lpstr>
      <vt:lpstr>原理 – 开源世界（Linux）</vt:lpstr>
      <vt:lpstr>原理 – 性能/perf_event</vt:lpstr>
      <vt:lpstr>方法+工具 – 常用</vt:lpstr>
      <vt:lpstr>方法+工具 – 测试</vt:lpstr>
      <vt:lpstr>方法+工具 – linux性能工具</vt:lpstr>
      <vt:lpstr>方法+工具 – linux性能工具</vt:lpstr>
      <vt:lpstr>方法+工具 – 推荐之perf</vt:lpstr>
      <vt:lpstr>方法+工具 – 推荐之perf</vt:lpstr>
      <vt:lpstr>方法+工具 – 推荐之perf</vt:lpstr>
      <vt:lpstr>方法+工具 – 推荐之perf</vt:lpstr>
      <vt:lpstr>方法+工具 –推荐之flamegraph（数据视图工具）</vt:lpstr>
      <vt:lpstr>方法+工具 –推荐之flamegraph（数据视图工具）</vt:lpstr>
      <vt:lpstr>方法+工具 –推荐之systemtap</vt:lpstr>
      <vt:lpstr>方法+工具 –推荐之systemtap</vt:lpstr>
      <vt:lpstr>方法+工具 – systemtap安装</vt:lpstr>
      <vt:lpstr>方法+工具 – debuginfo安装</vt:lpstr>
      <vt:lpstr>方法+工具 – stap使用技巧</vt:lpstr>
      <vt:lpstr>运用策略 – 一种新方法新规范（DTP）</vt:lpstr>
      <vt:lpstr>运用策略 – 一种新方法新规范（DTP）</vt:lpstr>
      <vt:lpstr>运用策略 – Application Trace</vt:lpstr>
      <vt:lpstr>运用策略 – System Profiling</vt:lpstr>
      <vt:lpstr>运用策略 – On-site maintenance</vt:lpstr>
      <vt:lpstr>运用策略 – Performance testing</vt:lpstr>
      <vt:lpstr>效果展示 – perf (cpu-clock) + flamegraph</vt:lpstr>
      <vt:lpstr>效果展示 - systemtap</vt:lpstr>
      <vt:lpstr>学习资料和交流</vt:lpstr>
      <vt:lpstr>PowerPoint 演示文稿</vt:lpstr>
    </vt:vector>
  </TitlesOfParts>
  <Company>SunGard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Wen, Ting</dc:creator>
  <cp:lastModifiedBy>Xia, Zhichun</cp:lastModifiedBy>
  <cp:revision>166</cp:revision>
  <dcterms:created xsi:type="dcterms:W3CDTF">2014-01-24T02:34:17Z</dcterms:created>
  <dcterms:modified xsi:type="dcterms:W3CDTF">2016-08-30T07:26:43Z</dcterms:modified>
</cp:coreProperties>
</file>